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Didact Gothic"/>
      <p:regular r:id="rId27"/>
    </p:embeddedFont>
    <p:embeddedFont>
      <p:font typeface="Sawarabi Gothic"/>
      <p:regular r:id="rId28"/>
    </p:embeddedFont>
    <p:embeddedFont>
      <p:font typeface="Nanum Gothic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1" roundtripDataSignature="AMtx7mjaev+9tyNHmBHJS394K2lT7nxx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SawarabiGothic-regular.fntdata"/><Relationship Id="rId27" Type="http://schemas.openxmlformats.org/officeDocument/2006/relationships/font" Target="fonts/DidactGothic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anumGothic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customschemas.google.com/relationships/presentationmetadata" Target="metadata"/><Relationship Id="rId30" Type="http://schemas.openxmlformats.org/officeDocument/2006/relationships/font" Target="fonts/NanumGothic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d0c38553be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1d0c38553be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1. 데이터 준비 과정 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(0) 시각화 (데이터 증강 전과 후)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(1) 훈련/검증/테스트 데이터 분리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(2) 데이터셋 클래스 정의(자체 제공, 나만의 데이터셋)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(3) 이미지 변환기(torchvision, albumentation, 나만의 전처리기)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(4) 데이터셋 생성/데이터로더 생성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d0c38553b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1d0c38553b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d0c38553be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1d0c38553be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1. 데이터 준비 과정 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(0) 시각화 (데이터 증강 전과 후)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(1) 훈련/검증/테스트 데이터 분리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(2) 데이터셋 클래스 정의(자체 제공, 나만의 데이터셋)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(3) 이미지 변환기(torchvision, albumentation, 나만의 전처리기)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(4) 데이터셋 생성/데이터로더 생성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d0c38553be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1d0c38553be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d0c38553b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1d0c38553b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d0c38553be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1d0c38553be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1. 데이터 준비 과정 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(0) 시각화 (데이터 증강 전과 후)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(1) 훈련/검증/테스트 데이터 분리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(2) 데이터셋 클래스 정의(자체 제공, 나만의 데이터셋)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(3) 이미지 변환기(torchvision, albumentation, 나만의 전처리기)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(4) 데이터셋 생성/데이터로더 생성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d0c38553b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1d0c38553b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d0c38553b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1d0c38553b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d0c38553be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1d0c38553be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1. 데이터 준비 과정 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(0) 시각화 (데이터 증강 전과 후)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(1) 훈련/검증/테스트 데이터 분리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(2) 데이터셋 클래스 정의(자체 제공, 나만의 데이터셋)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(3) 이미지 변환기(torchvision, albumentation, 나만의 전처리기)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(4) 데이터셋 생성/데이터로더 생성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d0c38553be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1d0c38553be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d0c38553be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g1d0c38553be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1. 데이터 준비 과정 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(0) 시각화 (데이터 증강 전과 후)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(1) 훈련/검증/테스트 데이터 분리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(2) 데이터셋 클래스 정의(자체 제공, 나만의 데이터셋)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(3) 이미지 변환기(torchvision, albumentation, 나만의 전처리기)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(4) 데이터셋 생성/데이터로더 생성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d0c38553be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1d0c38553be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1. 데이터 준비 과정 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(0) 시각화 (데이터 증강 전과 후)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(1) 훈련/검증/테스트 데이터 분리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(2) 데이터셋 클래스 정의(자체 제공, 나만의 데이터셋)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(3) 이미지 변환기(torchvision, albumentation, 나만의 전처리기)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1D1C1D"/>
                </a:solidFill>
                <a:latin typeface="Courier New"/>
                <a:ea typeface="Courier New"/>
                <a:cs typeface="Courier New"/>
                <a:sym typeface="Courier New"/>
              </a:rPr>
              <a:t>(4) 데이터셋 생성/데이터로더 생성</a:t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d0c38553b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1d0c38553b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d0c38553b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1d0c38553b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>
              <a:solidFill>
                <a:srgbClr val="1D1C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22.png"/><Relationship Id="rId5" Type="http://schemas.openxmlformats.org/officeDocument/2006/relationships/image" Target="../media/image18.png"/><Relationship Id="rId6" Type="http://schemas.openxmlformats.org/officeDocument/2006/relationships/image" Target="../media/image26.png"/><Relationship Id="rId7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25.png"/><Relationship Id="rId5" Type="http://schemas.openxmlformats.org/officeDocument/2006/relationships/image" Target="../media/image16.png"/><Relationship Id="rId6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27.png"/><Relationship Id="rId5" Type="http://schemas.openxmlformats.org/officeDocument/2006/relationships/image" Target="../media/image3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image" Target="../media/image24.png"/><Relationship Id="rId5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12.png"/><Relationship Id="rId7" Type="http://schemas.openxmlformats.org/officeDocument/2006/relationships/image" Target="../media/image7.png"/><Relationship Id="rId8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6.png"/><Relationship Id="rId6" Type="http://schemas.openxmlformats.org/officeDocument/2006/relationships/image" Target="../media/image20.png"/><Relationship Id="rId7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1831200" y="3501975"/>
            <a:ext cx="5786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ko" sz="2100" u="none" cap="none" strike="noStrike">
                <a:solidFill>
                  <a:srgbClr val="202124"/>
                </a:solidFill>
                <a:latin typeface="Sawarabi Gothic"/>
                <a:ea typeface="Sawarabi Gothic"/>
                <a:cs typeface="Sawarabi Gothic"/>
                <a:sym typeface="Sawarabi Gothic"/>
              </a:rPr>
              <a:t>Pneumonia Detection Using Deep Learning</a:t>
            </a:r>
            <a:endParaRPr b="1" i="0" sz="3000" u="none" cap="none" strike="noStrike">
              <a:solidFill>
                <a:srgbClr val="202124"/>
              </a:solidFill>
              <a:latin typeface="Sawarabi Gothic"/>
              <a:ea typeface="Sawarabi Gothic"/>
              <a:cs typeface="Sawarabi Gothic"/>
              <a:sym typeface="Sawarabi Gothic"/>
            </a:endParaRPr>
          </a:p>
        </p:txBody>
      </p:sp>
      <p:pic>
        <p:nvPicPr>
          <p:cNvPr id="55" name="Google Shape;5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6650" y="1093613"/>
            <a:ext cx="4470701" cy="223302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/>
          <p:cNvSpPr txBox="1"/>
          <p:nvPr/>
        </p:nvSpPr>
        <p:spPr>
          <a:xfrm flipH="1">
            <a:off x="6973900" y="4607050"/>
            <a:ext cx="212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이재영, 지우근, 주한솔</a:t>
            </a:r>
            <a:endParaRPr b="0" i="0" sz="1400" u="none" cap="none" strike="noStrike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d0c38553be_0_203"/>
          <p:cNvSpPr txBox="1"/>
          <p:nvPr/>
        </p:nvSpPr>
        <p:spPr>
          <a:xfrm>
            <a:off x="3059850" y="2287050"/>
            <a:ext cx="3024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500">
                <a:latin typeface="Nanum Gothic"/>
                <a:ea typeface="Nanum Gothic"/>
                <a:cs typeface="Nanum Gothic"/>
                <a:sym typeface="Nanum Gothic"/>
              </a:rPr>
              <a:t>데이터 전처리</a:t>
            </a:r>
            <a:endParaRPr b="1" i="0" sz="25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41" name="Google Shape;141;g1d0c38553be_0_20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1425" y="2754300"/>
            <a:ext cx="1684552" cy="2164886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1d0c38553be_0_203"/>
          <p:cNvSpPr txBox="1"/>
          <p:nvPr/>
        </p:nvSpPr>
        <p:spPr>
          <a:xfrm>
            <a:off x="7888050" y="1312000"/>
            <a:ext cx="2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1d0c38553be_0_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1d0c38553be_0_38"/>
          <p:cNvSpPr txBox="1"/>
          <p:nvPr/>
        </p:nvSpPr>
        <p:spPr>
          <a:xfrm>
            <a:off x="946325" y="193825"/>
            <a:ext cx="804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ko" sz="16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</a:t>
            </a: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전처리 - 정규화, Augmentation</a:t>
            </a:r>
            <a:endParaRPr b="1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9" name="Google Shape;149;g1d0c38553be_0_38"/>
          <p:cNvSpPr/>
          <p:nvPr/>
        </p:nvSpPr>
        <p:spPr>
          <a:xfrm>
            <a:off x="258750" y="1080913"/>
            <a:ext cx="2747100" cy="904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# Normalize the data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x_train = np.array(x_train) / 255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x_val = np.array(x_val) / 255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x_test = np.array(x_test) / 255</a:t>
            </a:r>
            <a:endParaRPr sz="1200"/>
          </a:p>
        </p:txBody>
      </p:sp>
      <p:sp>
        <p:nvSpPr>
          <p:cNvPr id="150" name="Google Shape;150;g1d0c38553be_0_38"/>
          <p:cNvSpPr/>
          <p:nvPr/>
        </p:nvSpPr>
        <p:spPr>
          <a:xfrm>
            <a:off x="258750" y="2376850"/>
            <a:ext cx="8277900" cy="2070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# With data </a:t>
            </a:r>
            <a:r>
              <a:rPr lang="ko" sz="1200"/>
              <a:t>augmentation</a:t>
            </a:r>
            <a:r>
              <a:rPr lang="ko" sz="1200"/>
              <a:t> to prevent overfitting and handing the imbalance in dataset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datagen = ImageDataGenerator(rocation_range = 30,    # randomly rotate images in the range(degrees, 0 to 180)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				     zoom_range = 0.2,    # Randomly zoom image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				     width_shift_range = 0.1,    # randomly shift images </a:t>
            </a:r>
            <a:r>
              <a:rPr lang="ko" sz="1200"/>
              <a:t>horizontally (fraction of total width)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				     height_shift_range = 0.1,   # randomly shift images vertically (fraction of total height)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				     horizontal_flip = True,   # randomly flip images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  				     vertical_flip = True)   # randomly flip images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datagen.fit(x_train)</a:t>
            </a:r>
            <a:endParaRPr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d0c38553be_0_209"/>
          <p:cNvSpPr txBox="1"/>
          <p:nvPr/>
        </p:nvSpPr>
        <p:spPr>
          <a:xfrm>
            <a:off x="3059850" y="2287050"/>
            <a:ext cx="3024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500">
                <a:latin typeface="Nanum Gothic"/>
                <a:ea typeface="Nanum Gothic"/>
                <a:cs typeface="Nanum Gothic"/>
                <a:sym typeface="Nanum Gothic"/>
              </a:rPr>
              <a:t>모델 생성</a:t>
            </a:r>
            <a:endParaRPr b="1" i="0" sz="25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56" name="Google Shape;156;g1d0c38553be_0_20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1425" y="2754300"/>
            <a:ext cx="1684552" cy="2164886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1d0c38553be_0_209"/>
          <p:cNvSpPr txBox="1"/>
          <p:nvPr/>
        </p:nvSpPr>
        <p:spPr>
          <a:xfrm>
            <a:off x="7888050" y="1312000"/>
            <a:ext cx="2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6"/>
          <p:cNvSpPr txBox="1"/>
          <p:nvPr/>
        </p:nvSpPr>
        <p:spPr>
          <a:xfrm>
            <a:off x="946325" y="193825"/>
            <a:ext cx="578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600">
                <a:solidFill>
                  <a:srgbClr val="1D1C1D"/>
                </a:solidFill>
                <a:latin typeface="Nanum Gothic"/>
                <a:ea typeface="Nanum Gothic"/>
                <a:cs typeface="Nanum Gothic"/>
                <a:sym typeface="Nanum Gothic"/>
              </a:rPr>
              <a:t>모델 생성 - VGGNet, GoogleNet, Resnet</a:t>
            </a:r>
            <a:endParaRPr b="1" i="0" sz="21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64" name="Google Shape;164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113" y="1519500"/>
            <a:ext cx="5686425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4163" y="2832975"/>
            <a:ext cx="5648325" cy="6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1763" y="4136925"/>
            <a:ext cx="5753100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6"/>
          <p:cNvSpPr/>
          <p:nvPr/>
        </p:nvSpPr>
        <p:spPr>
          <a:xfrm>
            <a:off x="811775" y="3557050"/>
            <a:ext cx="1230000" cy="474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Resnet</a:t>
            </a:r>
            <a:endParaRPr/>
          </a:p>
        </p:txBody>
      </p:sp>
      <p:sp>
        <p:nvSpPr>
          <p:cNvPr id="168" name="Google Shape;168;p6"/>
          <p:cNvSpPr/>
          <p:nvPr/>
        </p:nvSpPr>
        <p:spPr>
          <a:xfrm>
            <a:off x="811775" y="927975"/>
            <a:ext cx="1230000" cy="474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VGGNet</a:t>
            </a:r>
            <a:endParaRPr/>
          </a:p>
        </p:txBody>
      </p:sp>
      <p:sp>
        <p:nvSpPr>
          <p:cNvPr id="169" name="Google Shape;169;p6"/>
          <p:cNvSpPr/>
          <p:nvPr/>
        </p:nvSpPr>
        <p:spPr>
          <a:xfrm>
            <a:off x="811775" y="2323000"/>
            <a:ext cx="1230000" cy="474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Google</a:t>
            </a:r>
            <a:r>
              <a:rPr lang="ko"/>
              <a:t>Net</a:t>
            </a:r>
            <a:endParaRPr/>
          </a:p>
        </p:txBody>
      </p:sp>
      <p:pic>
        <p:nvPicPr>
          <p:cNvPr id="170" name="Google Shape;170;p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856551">
            <a:off x="7068474" y="2650076"/>
            <a:ext cx="1230001" cy="2266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g1d0c38553be_0_1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1d0c38553be_0_161"/>
          <p:cNvSpPr txBox="1"/>
          <p:nvPr/>
        </p:nvSpPr>
        <p:spPr>
          <a:xfrm>
            <a:off x="946325" y="193825"/>
            <a:ext cx="578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600">
                <a:solidFill>
                  <a:srgbClr val="1D1C1D"/>
                </a:solidFill>
                <a:latin typeface="Nanum Gothic"/>
                <a:ea typeface="Nanum Gothic"/>
                <a:cs typeface="Nanum Gothic"/>
                <a:sym typeface="Nanum Gothic"/>
              </a:rPr>
              <a:t>Resnet50 전이학습</a:t>
            </a:r>
            <a:endParaRPr b="1" i="0" sz="21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77" name="Google Shape;177;g1d0c38553be_0_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063" y="727450"/>
            <a:ext cx="7785875" cy="336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1d0c38553be_0_1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0133" y="4194050"/>
            <a:ext cx="4304174" cy="79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1d0c38553be_0_161"/>
          <p:cNvSpPr/>
          <p:nvPr/>
        </p:nvSpPr>
        <p:spPr>
          <a:xfrm>
            <a:off x="1358200" y="4280150"/>
            <a:ext cx="964500" cy="62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실행결과</a:t>
            </a:r>
            <a:endParaRPr/>
          </a:p>
        </p:txBody>
      </p:sp>
      <p:pic>
        <p:nvPicPr>
          <p:cNvPr id="180" name="Google Shape;180;g1d0c38553be_0_1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153193">
            <a:off x="6335025" y="1333038"/>
            <a:ext cx="1230001" cy="226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g1d0c38553be_0_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1d0c38553be_0_77"/>
          <p:cNvSpPr txBox="1"/>
          <p:nvPr/>
        </p:nvSpPr>
        <p:spPr>
          <a:xfrm>
            <a:off x="946325" y="193825"/>
            <a:ext cx="804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캐글 성능 1위 모델</a:t>
            </a:r>
            <a:endParaRPr b="1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7" name="Google Shape;187;g1d0c38553be_0_77"/>
          <p:cNvSpPr txBox="1"/>
          <p:nvPr/>
        </p:nvSpPr>
        <p:spPr>
          <a:xfrm>
            <a:off x="306450" y="880025"/>
            <a:ext cx="8531100" cy="38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Sequential()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(Conv2D(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 , strides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padding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activation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input_shape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150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150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(BatchNormalization())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(MaxPool2D((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 , strides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padding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(Conv2D(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 , strides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padding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activation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(Dropout(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0.1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(BatchNormalization())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(MaxPool2D((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 , strides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padding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(Conv2D(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 , strides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padding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activation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(BatchNormalization())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(MaxPool2D((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 , strides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padding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(Conv2D(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128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 , strides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padding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activation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(Dropout(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(BatchNormalization())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(MaxPool2D((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 , strides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padding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(Conv2D(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256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 , strides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padding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activation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(Dropout(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(BatchNormalization())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(MaxPool2D((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 , strides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padding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'same'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(Flatten())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(Dense(units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128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activation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'relu'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(Dropout(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0.2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(Dense(units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666666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activation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'sigmoid'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compile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(optimizer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A212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"rmsprop"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loss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'binary_crossentropy'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, metrics 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ko" sz="950">
                <a:solidFill>
                  <a:srgbClr val="BB2323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'accuracy'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model</a:t>
            </a:r>
            <a:r>
              <a:rPr lang="ko" sz="950">
                <a:solidFill>
                  <a:srgbClr val="055BE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ko" sz="950" u="sng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summary</a:t>
            </a:r>
            <a:r>
              <a:rPr lang="ko" sz="950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50">
              <a:solidFill>
                <a:schemeClr val="dk1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d0c38553be_0_215"/>
          <p:cNvSpPr txBox="1"/>
          <p:nvPr/>
        </p:nvSpPr>
        <p:spPr>
          <a:xfrm>
            <a:off x="3059850" y="2287050"/>
            <a:ext cx="3024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500">
                <a:latin typeface="Nanum Gothic"/>
                <a:ea typeface="Nanum Gothic"/>
                <a:cs typeface="Nanum Gothic"/>
                <a:sym typeface="Nanum Gothic"/>
              </a:rPr>
              <a:t>모델 성능 개선</a:t>
            </a:r>
            <a:endParaRPr b="1" i="0" sz="25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93" name="Google Shape;193;g1d0c38553be_0_2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1425" y="2754300"/>
            <a:ext cx="1684552" cy="216488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g1d0c38553be_0_215"/>
          <p:cNvSpPr txBox="1"/>
          <p:nvPr/>
        </p:nvSpPr>
        <p:spPr>
          <a:xfrm>
            <a:off x="7888050" y="1312000"/>
            <a:ext cx="2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1d0c38553be_0_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1d0c38553be_0_82"/>
          <p:cNvSpPr txBox="1"/>
          <p:nvPr/>
        </p:nvSpPr>
        <p:spPr>
          <a:xfrm>
            <a:off x="946325" y="193825"/>
            <a:ext cx="804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파라미터 조정</a:t>
            </a: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- </a:t>
            </a: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캐글 성능 1위 모델</a:t>
            </a:r>
            <a:endParaRPr b="1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1" name="Google Shape;201;g1d0c38553be_0_82"/>
          <p:cNvSpPr txBox="1"/>
          <p:nvPr/>
        </p:nvSpPr>
        <p:spPr>
          <a:xfrm>
            <a:off x="834650" y="917475"/>
            <a:ext cx="4131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b="1" lang="ko" sz="1050">
                <a:solidFill>
                  <a:srgbClr val="24292F"/>
                </a:solidFill>
                <a:highlight>
                  <a:srgbClr val="FFFFFF"/>
                </a:highlight>
              </a:rPr>
              <a:t>rotation_range = 30 -&gt; 60, vertical_flip = False -&gt; True</a:t>
            </a:r>
            <a:endParaRPr b="1" sz="105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202" name="Google Shape;202;g1d0c38553be_0_82"/>
          <p:cNvSpPr txBox="1"/>
          <p:nvPr/>
        </p:nvSpPr>
        <p:spPr>
          <a:xfrm>
            <a:off x="834650" y="1263675"/>
            <a:ext cx="3000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b="1" lang="ko" sz="1050">
                <a:solidFill>
                  <a:srgbClr val="24292F"/>
                </a:solidFill>
                <a:highlight>
                  <a:srgbClr val="FFFFFF"/>
                </a:highlight>
              </a:rPr>
              <a:t>vertical_flip = False -&gt; True</a:t>
            </a:r>
            <a:endParaRPr b="1" sz="105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203" name="Google Shape;203;g1d0c38553be_0_82"/>
          <p:cNvSpPr txBox="1"/>
          <p:nvPr/>
        </p:nvSpPr>
        <p:spPr>
          <a:xfrm>
            <a:off x="834650" y="1591175"/>
            <a:ext cx="62031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b="1" lang="ko" sz="1050">
                <a:solidFill>
                  <a:srgbClr val="24292F"/>
                </a:solidFill>
                <a:highlight>
                  <a:srgbClr val="FFFFFF"/>
                </a:highlight>
              </a:rPr>
              <a:t>zoom_range = 0.2 -&gt; 0.1, width_shift_range = 0.1 -&gt; 0.2, height_shift_range = 0.1 -&gt; 0.2</a:t>
            </a:r>
            <a:endParaRPr b="1" sz="105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204" name="Google Shape;204;g1d0c38553be_0_82"/>
          <p:cNvSpPr txBox="1"/>
          <p:nvPr/>
        </p:nvSpPr>
        <p:spPr>
          <a:xfrm>
            <a:off x="834650" y="1937375"/>
            <a:ext cx="5862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b="1" lang="ko" sz="1050">
                <a:solidFill>
                  <a:srgbClr val="24292F"/>
                </a:solidFill>
                <a:highlight>
                  <a:srgbClr val="FFFFFF"/>
                </a:highlight>
              </a:rPr>
              <a:t>vertical_flip = False -&gt; True, model optimizer = rmsprop -&gt; Adam</a:t>
            </a:r>
            <a:endParaRPr b="1" sz="105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205" name="Google Shape;205;g1d0c38553be_0_82"/>
          <p:cNvSpPr txBox="1"/>
          <p:nvPr/>
        </p:nvSpPr>
        <p:spPr>
          <a:xfrm>
            <a:off x="834650" y="2283575"/>
            <a:ext cx="5709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b="1" lang="ko" sz="1050">
                <a:solidFill>
                  <a:srgbClr val="24292F"/>
                </a:solidFill>
                <a:highlight>
                  <a:srgbClr val="FFFFFF"/>
                </a:highlight>
              </a:rPr>
              <a:t>vertical_flip = False -&gt; True, epochs = 12 -&gt; 15</a:t>
            </a:r>
            <a:endParaRPr b="1" sz="105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206" name="Google Shape;206;g1d0c38553be_0_82"/>
          <p:cNvSpPr txBox="1"/>
          <p:nvPr/>
        </p:nvSpPr>
        <p:spPr>
          <a:xfrm>
            <a:off x="834650" y="2611075"/>
            <a:ext cx="3000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b="1" lang="ko" sz="1050">
                <a:solidFill>
                  <a:srgbClr val="24292F"/>
                </a:solidFill>
                <a:highlight>
                  <a:srgbClr val="FFFFFF"/>
                </a:highlight>
              </a:rPr>
              <a:t>epochs = 25</a:t>
            </a:r>
            <a:endParaRPr b="1" sz="105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207" name="Google Shape;207;g1d0c38553be_0_82"/>
          <p:cNvSpPr txBox="1"/>
          <p:nvPr/>
        </p:nvSpPr>
        <p:spPr>
          <a:xfrm>
            <a:off x="834650" y="2957275"/>
            <a:ext cx="3000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b="1" lang="ko" sz="1050">
                <a:solidFill>
                  <a:srgbClr val="24292F"/>
                </a:solidFill>
                <a:highlight>
                  <a:srgbClr val="FFFFFF"/>
                </a:highlight>
              </a:rPr>
              <a:t>epochs = 35</a:t>
            </a:r>
            <a:endParaRPr b="1" sz="105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208" name="Google Shape;208;g1d0c38553be_0_82"/>
          <p:cNvSpPr txBox="1"/>
          <p:nvPr/>
        </p:nvSpPr>
        <p:spPr>
          <a:xfrm>
            <a:off x="834650" y="3303475"/>
            <a:ext cx="3000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b="1" lang="ko" sz="1050">
                <a:solidFill>
                  <a:srgbClr val="24292F"/>
                </a:solidFill>
                <a:highlight>
                  <a:srgbClr val="FFFFFF"/>
                </a:highlight>
              </a:rPr>
              <a:t>epochs = 30</a:t>
            </a:r>
            <a:endParaRPr b="1" sz="105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209" name="Google Shape;209;g1d0c38553be_0_82"/>
          <p:cNvSpPr txBox="1"/>
          <p:nvPr/>
        </p:nvSpPr>
        <p:spPr>
          <a:xfrm>
            <a:off x="834650" y="3630975"/>
            <a:ext cx="5709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b="1" lang="ko" sz="1050">
                <a:solidFill>
                  <a:srgbClr val="24292F"/>
                </a:solidFill>
                <a:highlight>
                  <a:srgbClr val="FFFFFF"/>
                </a:highlight>
              </a:rPr>
              <a:t>랜덤 시드를 고정. Augmentation 과정은 어쩔 수 없음.</a:t>
            </a:r>
            <a:endParaRPr b="1" sz="105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210" name="Google Shape;210;g1d0c38553be_0_82"/>
          <p:cNvSpPr txBox="1"/>
          <p:nvPr/>
        </p:nvSpPr>
        <p:spPr>
          <a:xfrm>
            <a:off x="834650" y="3958475"/>
            <a:ext cx="5120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b="1" lang="ko" sz="1050">
                <a:solidFill>
                  <a:srgbClr val="24292F"/>
                </a:solidFill>
                <a:highlight>
                  <a:srgbClr val="FFFFFF"/>
                </a:highlight>
              </a:rPr>
              <a:t>dropout (0.2, 0.2, 0.2 -&gt; 0.1, 0.2, 0.3) 가중치의 개수에 따라 바꿈.</a:t>
            </a:r>
            <a:endParaRPr b="1" sz="105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211" name="Google Shape;211;g1d0c38553be_0_82"/>
          <p:cNvSpPr txBox="1"/>
          <p:nvPr/>
        </p:nvSpPr>
        <p:spPr>
          <a:xfrm>
            <a:off x="658375" y="4285975"/>
            <a:ext cx="64296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5275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4292F"/>
              </a:buClr>
              <a:buSzPts val="1050"/>
              <a:buChar char="●"/>
            </a:pPr>
            <a:r>
              <a:rPr lang="ko" sz="1050">
                <a:solidFill>
                  <a:srgbClr val="24292F"/>
                </a:solidFill>
                <a:highlight>
                  <a:srgbClr val="FFFFFF"/>
                </a:highlight>
              </a:rPr>
              <a:t>데이터 로그 변환 (clear)</a:t>
            </a:r>
            <a:endParaRPr sz="105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50"/>
              <a:buChar char="●"/>
            </a:pPr>
            <a:r>
              <a:rPr lang="ko" sz="1050">
                <a:solidFill>
                  <a:srgbClr val="24292F"/>
                </a:solidFill>
                <a:highlight>
                  <a:srgbClr val="FFFFFF"/>
                </a:highlight>
              </a:rPr>
              <a:t>loss 함수 설정 -&gt; Binary Cross Entropy, Categorical Cross Entropy, Sparse Categorical Cross</a:t>
            </a:r>
            <a:endParaRPr sz="105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pic>
        <p:nvPicPr>
          <p:cNvPr id="212" name="Google Shape;212;g1d0c38553be_0_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65769">
            <a:off x="6570650" y="1859425"/>
            <a:ext cx="1613175" cy="240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g1d0c38553be_0_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1d0c38553be_0_43"/>
          <p:cNvSpPr txBox="1"/>
          <p:nvPr/>
        </p:nvSpPr>
        <p:spPr>
          <a:xfrm>
            <a:off x="946325" y="193825"/>
            <a:ext cx="804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파라미터 조정 - epoch, learning rate 조절</a:t>
            </a:r>
            <a:endParaRPr b="1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19" name="Google Shape;219;g1d0c38553be_0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6313" y="3937550"/>
            <a:ext cx="4962525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g1d0c38553be_0_43"/>
          <p:cNvSpPr txBox="1"/>
          <p:nvPr/>
        </p:nvSpPr>
        <p:spPr>
          <a:xfrm>
            <a:off x="503550" y="1316000"/>
            <a:ext cx="813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761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2"/>
                </a:solidFill>
              </a:rPr>
              <a:t>learning_rate_reduction </a:t>
            </a:r>
            <a:r>
              <a:rPr b="1" lang="ko" sz="1300">
                <a:solidFill>
                  <a:schemeClr val="accent2"/>
                </a:solidFill>
              </a:rPr>
              <a:t>=</a:t>
            </a:r>
            <a:r>
              <a:rPr lang="ko" sz="1300">
                <a:solidFill>
                  <a:schemeClr val="accent2"/>
                </a:solidFill>
              </a:rPr>
              <a:t> ReduceLROnPlateau(monitor</a:t>
            </a:r>
            <a:r>
              <a:rPr b="1" lang="ko" sz="1300">
                <a:solidFill>
                  <a:schemeClr val="accent2"/>
                </a:solidFill>
              </a:rPr>
              <a:t>=</a:t>
            </a:r>
            <a:r>
              <a:rPr lang="ko" sz="1300">
                <a:solidFill>
                  <a:schemeClr val="accent2"/>
                </a:solidFill>
              </a:rPr>
              <a:t>'val_accuracy', patience </a:t>
            </a:r>
            <a:r>
              <a:rPr b="1" lang="ko" sz="1300">
                <a:solidFill>
                  <a:schemeClr val="accent2"/>
                </a:solidFill>
              </a:rPr>
              <a:t>=</a:t>
            </a:r>
            <a:r>
              <a:rPr lang="ko" sz="1300">
                <a:solidFill>
                  <a:schemeClr val="accent2"/>
                </a:solidFill>
              </a:rPr>
              <a:t> 4, verbose</a:t>
            </a:r>
            <a:r>
              <a:rPr b="1" lang="ko" sz="1300">
                <a:solidFill>
                  <a:schemeClr val="accent2"/>
                </a:solidFill>
              </a:rPr>
              <a:t>=</a:t>
            </a:r>
            <a:r>
              <a:rPr lang="ko" sz="1300">
                <a:solidFill>
                  <a:schemeClr val="accent2"/>
                </a:solidFill>
              </a:rPr>
              <a:t>1, factor</a:t>
            </a:r>
            <a:r>
              <a:rPr b="1" lang="ko" sz="1300">
                <a:solidFill>
                  <a:schemeClr val="accent2"/>
                </a:solidFill>
              </a:rPr>
              <a:t>=</a:t>
            </a:r>
            <a:r>
              <a:rPr lang="ko" sz="1300">
                <a:solidFill>
                  <a:schemeClr val="accent2"/>
                </a:solidFill>
              </a:rPr>
              <a:t>0.2, min_lr</a:t>
            </a:r>
            <a:r>
              <a:rPr b="1" lang="ko" sz="1300">
                <a:solidFill>
                  <a:schemeClr val="accent2"/>
                </a:solidFill>
              </a:rPr>
              <a:t>=</a:t>
            </a:r>
            <a:r>
              <a:rPr lang="ko" sz="1300">
                <a:solidFill>
                  <a:schemeClr val="accent2"/>
                </a:solidFill>
              </a:rPr>
              <a:t>0.00000001)</a:t>
            </a:r>
            <a:endParaRPr sz="1300">
              <a:solidFill>
                <a:schemeClr val="accent2"/>
              </a:solidFill>
            </a:endParaRPr>
          </a:p>
        </p:txBody>
      </p:sp>
      <p:sp>
        <p:nvSpPr>
          <p:cNvPr id="221" name="Google Shape;221;g1d0c38553be_0_43"/>
          <p:cNvSpPr txBox="1"/>
          <p:nvPr/>
        </p:nvSpPr>
        <p:spPr>
          <a:xfrm>
            <a:off x="503400" y="2079150"/>
            <a:ext cx="813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761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2"/>
                </a:solidFill>
              </a:rPr>
              <a:t>history </a:t>
            </a:r>
            <a:r>
              <a:rPr b="1" lang="ko" sz="1300">
                <a:solidFill>
                  <a:schemeClr val="accent2"/>
                </a:solidFill>
              </a:rPr>
              <a:t>=</a:t>
            </a:r>
            <a:r>
              <a:rPr lang="ko" sz="1300">
                <a:solidFill>
                  <a:schemeClr val="accent2"/>
                </a:solidFill>
              </a:rPr>
              <a:t> model</a:t>
            </a:r>
            <a:r>
              <a:rPr b="1" lang="ko" sz="1300">
                <a:solidFill>
                  <a:schemeClr val="accent2"/>
                </a:solidFill>
              </a:rPr>
              <a:t>.</a:t>
            </a:r>
            <a:r>
              <a:rPr lang="ko" sz="1300">
                <a:solidFill>
                  <a:schemeClr val="accent2"/>
                </a:solidFill>
              </a:rPr>
              <a:t>fit(datagen</a:t>
            </a:r>
            <a:r>
              <a:rPr b="1" lang="ko" sz="1300">
                <a:solidFill>
                  <a:schemeClr val="accent2"/>
                </a:solidFill>
              </a:rPr>
              <a:t>.</a:t>
            </a:r>
            <a:r>
              <a:rPr lang="ko" sz="1300">
                <a:solidFill>
                  <a:schemeClr val="accent2"/>
                </a:solidFill>
              </a:rPr>
              <a:t>flow(x_train,y_train, batch_size </a:t>
            </a:r>
            <a:r>
              <a:rPr b="1" lang="ko" sz="1300">
                <a:solidFill>
                  <a:schemeClr val="accent2"/>
                </a:solidFill>
              </a:rPr>
              <a:t>=</a:t>
            </a:r>
            <a:r>
              <a:rPr lang="ko" sz="1300">
                <a:solidFill>
                  <a:schemeClr val="accent2"/>
                </a:solidFill>
              </a:rPr>
              <a:t> 32) ,epochs </a:t>
            </a:r>
            <a:r>
              <a:rPr b="1" lang="ko" sz="1300">
                <a:solidFill>
                  <a:schemeClr val="accent2"/>
                </a:solidFill>
              </a:rPr>
              <a:t>=</a:t>
            </a:r>
            <a:r>
              <a:rPr lang="ko" sz="1300">
                <a:solidFill>
                  <a:schemeClr val="accent2"/>
                </a:solidFill>
              </a:rPr>
              <a:t> 35 , validation_data </a:t>
            </a:r>
            <a:r>
              <a:rPr b="1" lang="ko" sz="1300">
                <a:solidFill>
                  <a:schemeClr val="accent2"/>
                </a:solidFill>
              </a:rPr>
              <a:t>=</a:t>
            </a:r>
            <a:r>
              <a:rPr lang="ko" sz="1300">
                <a:solidFill>
                  <a:schemeClr val="accent2"/>
                </a:solidFill>
              </a:rPr>
              <a:t> datagen</a:t>
            </a:r>
            <a:r>
              <a:rPr b="1" lang="ko" sz="1300">
                <a:solidFill>
                  <a:schemeClr val="accent2"/>
                </a:solidFill>
              </a:rPr>
              <a:t>.</a:t>
            </a:r>
            <a:r>
              <a:rPr lang="ko" sz="1300">
                <a:solidFill>
                  <a:schemeClr val="accent2"/>
                </a:solidFill>
              </a:rPr>
              <a:t>flow(x_val, y_val) ,callbacks </a:t>
            </a:r>
            <a:r>
              <a:rPr b="1" lang="ko" sz="1300">
                <a:solidFill>
                  <a:schemeClr val="accent2"/>
                </a:solidFill>
              </a:rPr>
              <a:t>=</a:t>
            </a:r>
            <a:r>
              <a:rPr lang="ko" sz="1300">
                <a:solidFill>
                  <a:schemeClr val="accent2"/>
                </a:solidFill>
              </a:rPr>
              <a:t> [learning_rate_reduction])</a:t>
            </a:r>
            <a:endParaRPr sz="1300">
              <a:solidFill>
                <a:schemeClr val="accent2"/>
              </a:solidFill>
            </a:endParaRPr>
          </a:p>
        </p:txBody>
      </p:sp>
      <p:sp>
        <p:nvSpPr>
          <p:cNvPr id="222" name="Google Shape;222;g1d0c38553be_0_43"/>
          <p:cNvSpPr txBox="1"/>
          <p:nvPr/>
        </p:nvSpPr>
        <p:spPr>
          <a:xfrm>
            <a:off x="593245" y="3244850"/>
            <a:ext cx="7957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2"/>
                </a:solidFill>
              </a:rPr>
              <a:t>print("Loss of the model is - " , model</a:t>
            </a:r>
            <a:r>
              <a:rPr b="1" lang="ko" sz="1300">
                <a:solidFill>
                  <a:schemeClr val="accent2"/>
                </a:solidFill>
              </a:rPr>
              <a:t>.</a:t>
            </a:r>
            <a:r>
              <a:rPr lang="ko" sz="1300">
                <a:solidFill>
                  <a:schemeClr val="accent2"/>
                </a:solidFill>
              </a:rPr>
              <a:t>evaluate(x_test,y_test)[0])</a:t>
            </a:r>
            <a:endParaRPr sz="13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761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2"/>
                </a:solidFill>
              </a:rPr>
              <a:t>print("Accuracy of the model is - " , model</a:t>
            </a:r>
            <a:r>
              <a:rPr b="1" lang="ko" sz="1300">
                <a:solidFill>
                  <a:schemeClr val="accent2"/>
                </a:solidFill>
              </a:rPr>
              <a:t>.</a:t>
            </a:r>
            <a:r>
              <a:rPr lang="ko" sz="1300">
                <a:solidFill>
                  <a:schemeClr val="accent2"/>
                </a:solidFill>
              </a:rPr>
              <a:t>evaluate(x_test,y_test)[1]</a:t>
            </a:r>
            <a:r>
              <a:rPr b="1" lang="ko" sz="1300">
                <a:solidFill>
                  <a:schemeClr val="accent2"/>
                </a:solidFill>
              </a:rPr>
              <a:t>*</a:t>
            </a:r>
            <a:r>
              <a:rPr lang="ko" sz="1300">
                <a:solidFill>
                  <a:schemeClr val="accent2"/>
                </a:solidFill>
              </a:rPr>
              <a:t>100 , "%")</a:t>
            </a:r>
            <a:endParaRPr sz="1300">
              <a:solidFill>
                <a:schemeClr val="accent2"/>
              </a:solidFill>
            </a:endParaRPr>
          </a:p>
        </p:txBody>
      </p:sp>
      <p:pic>
        <p:nvPicPr>
          <p:cNvPr id="223" name="Google Shape;223;g1d0c38553be_0_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3200" y="2766075"/>
            <a:ext cx="1735692" cy="208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g1d0c38553be_0_1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1d0c38553be_0_166"/>
          <p:cNvSpPr txBox="1"/>
          <p:nvPr/>
        </p:nvSpPr>
        <p:spPr>
          <a:xfrm>
            <a:off x="946325" y="193825"/>
            <a:ext cx="578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600">
                <a:solidFill>
                  <a:srgbClr val="1D1C1D"/>
                </a:solidFill>
                <a:latin typeface="Nanum Gothic"/>
                <a:ea typeface="Nanum Gothic"/>
                <a:cs typeface="Nanum Gothic"/>
                <a:sym typeface="Nanum Gothic"/>
              </a:rPr>
              <a:t>모델 훈련 결과 시각화</a:t>
            </a:r>
            <a:endParaRPr b="1" i="0" sz="21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30" name="Google Shape;230;g1d0c38553be_0_1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225" y="696950"/>
            <a:ext cx="8017561" cy="421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/>
          <p:nvPr/>
        </p:nvSpPr>
        <p:spPr>
          <a:xfrm>
            <a:off x="4252800" y="597200"/>
            <a:ext cx="973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ko" sz="20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목차</a:t>
            </a:r>
            <a:endParaRPr b="1" i="0" sz="20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3129750" y="1573200"/>
            <a:ext cx="28845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anum Gothic"/>
              <a:buAutoNum type="arabicPeriod"/>
            </a:pPr>
            <a:r>
              <a:rPr b="0" i="0" lang="ko" sz="16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프로젝트 주제 소개</a:t>
            </a:r>
            <a:endParaRPr b="0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Nanum Gothic"/>
                <a:ea typeface="Nanum Gothic"/>
                <a:cs typeface="Nanum Gothic"/>
                <a:sym typeface="Nanum Gothic"/>
              </a:rPr>
              <a:t> 2.    </a:t>
            </a:r>
            <a:r>
              <a:rPr b="0" i="0" lang="ko" sz="16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준비 과정</a:t>
            </a:r>
            <a:endParaRPr b="0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3.    데이터 시각화</a:t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Nanum Gothic"/>
                <a:ea typeface="Nanum Gothic"/>
                <a:cs typeface="Nanum Gothic"/>
                <a:sym typeface="Nanum Gothic"/>
              </a:rPr>
              <a:t> 4.    모델 생성</a:t>
            </a:r>
            <a:endParaRPr b="0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Nanum Gothic"/>
                <a:ea typeface="Nanum Gothic"/>
                <a:cs typeface="Nanum Gothic"/>
                <a:sym typeface="Nanum Gothic"/>
              </a:rPr>
              <a:t> 5.    </a:t>
            </a:r>
            <a:r>
              <a:rPr b="0" i="0" lang="ko" sz="16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모델훈련 및 성능검증</a:t>
            </a:r>
            <a:endParaRPr b="0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Nanum Gothic"/>
                <a:ea typeface="Nanum Gothic"/>
                <a:cs typeface="Nanum Gothic"/>
                <a:sym typeface="Nanum Gothic"/>
              </a:rPr>
              <a:t> 6.    </a:t>
            </a:r>
            <a:r>
              <a:rPr b="0" i="0" lang="ko" sz="16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모델성능 올리기</a:t>
            </a:r>
            <a:endParaRPr b="0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63" name="Google Shape;6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1425" y="2754300"/>
            <a:ext cx="1684552" cy="216488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"/>
          <p:cNvSpPr txBox="1"/>
          <p:nvPr/>
        </p:nvSpPr>
        <p:spPr>
          <a:xfrm>
            <a:off x="7888050" y="1312000"/>
            <a:ext cx="2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g1d0c38553be_0_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g1d0c38553be_0_151"/>
          <p:cNvSpPr txBox="1"/>
          <p:nvPr/>
        </p:nvSpPr>
        <p:spPr>
          <a:xfrm>
            <a:off x="946325" y="193825"/>
            <a:ext cx="578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600">
                <a:solidFill>
                  <a:srgbClr val="1D1C1D"/>
                </a:solidFill>
                <a:latin typeface="Nanum Gothic"/>
                <a:ea typeface="Nanum Gothic"/>
                <a:cs typeface="Nanum Gothic"/>
                <a:sym typeface="Nanum Gothic"/>
              </a:rPr>
              <a:t>모델 훈련 결과 시각화</a:t>
            </a:r>
            <a:endParaRPr b="1" sz="1600">
              <a:solidFill>
                <a:srgbClr val="1D1C1D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37" name="Google Shape;237;g1d0c38553be_0_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825" y="2138150"/>
            <a:ext cx="4229100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g1d0c38553be_0_1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8750" y="736113"/>
            <a:ext cx="4133858" cy="421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02400" y="2088450"/>
            <a:ext cx="1235923" cy="793051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0"/>
          <p:cNvSpPr txBox="1"/>
          <p:nvPr/>
        </p:nvSpPr>
        <p:spPr>
          <a:xfrm>
            <a:off x="3806225" y="2088450"/>
            <a:ext cx="46692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i="0" lang="ko" sz="31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Thank you</a:t>
            </a:r>
            <a:endParaRPr b="1" i="0" sz="31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d0c38553be_0_190"/>
          <p:cNvSpPr txBox="1"/>
          <p:nvPr/>
        </p:nvSpPr>
        <p:spPr>
          <a:xfrm>
            <a:off x="3059850" y="2287050"/>
            <a:ext cx="3024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500">
                <a:latin typeface="Nanum Gothic"/>
                <a:ea typeface="Nanum Gothic"/>
                <a:cs typeface="Nanum Gothic"/>
                <a:sym typeface="Nanum Gothic"/>
              </a:rPr>
              <a:t>프로젝트 주제 소개</a:t>
            </a:r>
            <a:endParaRPr b="1" i="0" sz="25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70" name="Google Shape;70;g1d0c38553be_0_1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1425" y="2754300"/>
            <a:ext cx="1684552" cy="216488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g1d0c38553be_0_190"/>
          <p:cNvSpPr txBox="1"/>
          <p:nvPr/>
        </p:nvSpPr>
        <p:spPr>
          <a:xfrm>
            <a:off x="7888050" y="1312000"/>
            <a:ext cx="2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9025" y="1458100"/>
            <a:ext cx="3320102" cy="259902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3"/>
          <p:cNvSpPr txBox="1"/>
          <p:nvPr/>
        </p:nvSpPr>
        <p:spPr>
          <a:xfrm>
            <a:off x="946325" y="387775"/>
            <a:ext cx="57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"/>
          <p:cNvSpPr txBox="1"/>
          <p:nvPr/>
        </p:nvSpPr>
        <p:spPr>
          <a:xfrm>
            <a:off x="946325" y="193825"/>
            <a:ext cx="578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프로젝트 주제 소개: X-Ray 이미지를 통한 폐렴 진단</a:t>
            </a:r>
            <a:endParaRPr b="1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0" name="Google Shape;80;p3"/>
          <p:cNvSpPr txBox="1"/>
          <p:nvPr/>
        </p:nvSpPr>
        <p:spPr>
          <a:xfrm>
            <a:off x="3919950" y="1759200"/>
            <a:ext cx="45954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50">
                <a:solidFill>
                  <a:srgbClr val="3C4043"/>
                </a:solidFill>
              </a:rPr>
              <a:t>데이터 세트는 3개의 폴더(train, test, val)로 구성</a:t>
            </a:r>
            <a:endParaRPr sz="1250">
              <a:solidFill>
                <a:srgbClr val="3C40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50">
                <a:solidFill>
                  <a:srgbClr val="3C4043"/>
                </a:solidFill>
              </a:rPr>
              <a:t> 5,863개의 X-Ray 이미지(JPEG)와 2개의 카테고리(폐렴/정상)</a:t>
            </a:r>
            <a:endParaRPr sz="1250">
              <a:solidFill>
                <a:srgbClr val="3C40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50">
                <a:solidFill>
                  <a:srgbClr val="3C4043"/>
                </a:solidFill>
              </a:rPr>
              <a:t>광저우 여성 아동 의료 센터의 1~5세 소아 환자의 데이터</a:t>
            </a:r>
            <a:endParaRPr sz="1250">
              <a:solidFill>
                <a:srgbClr val="3C40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50">
                <a:solidFill>
                  <a:srgbClr val="3C4043"/>
                </a:solidFill>
              </a:rPr>
              <a:t>두 명의 전문 의사가 등급을 매김</a:t>
            </a:r>
            <a:endParaRPr sz="1250">
              <a:solidFill>
                <a:srgbClr val="3C40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250">
                <a:solidFill>
                  <a:srgbClr val="3C4043"/>
                </a:solidFill>
              </a:rPr>
              <a:t>채점 오류를 설명하기 위해 세 번째 전문가도 평가 세트를 확인</a:t>
            </a:r>
            <a:endParaRPr sz="1250">
              <a:solidFill>
                <a:srgbClr val="3C404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4"/>
          <p:cNvSpPr txBox="1"/>
          <p:nvPr/>
        </p:nvSpPr>
        <p:spPr>
          <a:xfrm>
            <a:off x="946325" y="193825"/>
            <a:ext cx="578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X-Ray 이미지를 통한 폐렴 정보 설명</a:t>
            </a:r>
            <a:endParaRPr b="1" i="0" sz="14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87" name="Google Shape;87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9763" y="1169125"/>
            <a:ext cx="5324475" cy="163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4"/>
          <p:cNvSpPr/>
          <p:nvPr/>
        </p:nvSpPr>
        <p:spPr>
          <a:xfrm>
            <a:off x="581250" y="3122850"/>
            <a:ext cx="7981500" cy="16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정상 흉부 X-Ray(왼쪽 패널)는 영상에서 비정상적인 혼탁이 없는 깨끗한 폐를 보여줍니다.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세균성 폐렴(가운데)은 전형적으로 국소적 엽성 경화를 나타내며, 이 경우 오른쪽 상엽(흰색 화살표)에 있는 반면,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바이러스성 폐렴(오른쪽)은 양쪽 폐에서 보다 확산된 “간질”패턴으로 나타냅니다.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d0c38553be_0_197"/>
          <p:cNvSpPr txBox="1"/>
          <p:nvPr/>
        </p:nvSpPr>
        <p:spPr>
          <a:xfrm>
            <a:off x="3059850" y="2287050"/>
            <a:ext cx="3024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500">
                <a:latin typeface="Nanum Gothic"/>
                <a:ea typeface="Nanum Gothic"/>
                <a:cs typeface="Nanum Gothic"/>
                <a:sym typeface="Nanum Gothic"/>
              </a:rPr>
              <a:t>데이터 시각화</a:t>
            </a:r>
            <a:endParaRPr b="1" i="0" sz="25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94" name="Google Shape;94;g1d0c38553be_0_1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1425" y="2754300"/>
            <a:ext cx="1684552" cy="216488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1d0c38553be_0_197"/>
          <p:cNvSpPr txBox="1"/>
          <p:nvPr/>
        </p:nvSpPr>
        <p:spPr>
          <a:xfrm>
            <a:off x="7888050" y="1312000"/>
            <a:ext cx="2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5"/>
          <p:cNvSpPr txBox="1"/>
          <p:nvPr/>
        </p:nvSpPr>
        <p:spPr>
          <a:xfrm>
            <a:off x="946325" y="193825"/>
            <a:ext cx="804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ko" sz="16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시각화 </a:t>
            </a: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- </a:t>
            </a:r>
            <a:r>
              <a:rPr b="1" i="0" lang="ko" sz="16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</a:t>
            </a: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개</a:t>
            </a:r>
            <a:r>
              <a:rPr b="1" i="0" lang="ko" sz="16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수</a:t>
            </a:r>
            <a:endParaRPr b="1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2" name="Google Shape;102;p5"/>
          <p:cNvSpPr/>
          <p:nvPr/>
        </p:nvSpPr>
        <p:spPr>
          <a:xfrm>
            <a:off x="694350" y="1386538"/>
            <a:ext cx="7755300" cy="1084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train = get_training_data(‘../input/chest-xray-pneumonia/chest_xray/chest_xray/train’)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test = get_training_data(‘../input/chest-xray-pneumonia/chest_xray/chest_xray/test)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val = get_training_data(‘../input/chest-xray-pneumonia/chest_xray/chest_xray/val)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3" name="Google Shape;103;p5"/>
          <p:cNvSpPr/>
          <p:nvPr/>
        </p:nvSpPr>
        <p:spPr>
          <a:xfrm>
            <a:off x="694350" y="2844038"/>
            <a:ext cx="7755300" cy="532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/>
              <a:t>pirint(‘train:’, len(train), ‘/’, ‘test:’, len(test), ‘/’, ‘val:’, len(val), ‘/’, ‘sum:’, len(train) + len(test) + len(val)</a:t>
            </a:r>
            <a:endParaRPr sz="1300"/>
          </a:p>
        </p:txBody>
      </p:sp>
      <p:pic>
        <p:nvPicPr>
          <p:cNvPr id="104" name="Google Shape;104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1300" y="3749250"/>
            <a:ext cx="3581400" cy="30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1d0c38553be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1d0c38553be_0_17"/>
          <p:cNvSpPr txBox="1"/>
          <p:nvPr/>
        </p:nvSpPr>
        <p:spPr>
          <a:xfrm>
            <a:off x="946325" y="193825"/>
            <a:ext cx="804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ko" sz="16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시각화 </a:t>
            </a: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- count plot</a:t>
            </a:r>
            <a:endParaRPr b="1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1" name="Google Shape;111;g1d0c38553be_0_17"/>
          <p:cNvSpPr/>
          <p:nvPr/>
        </p:nvSpPr>
        <p:spPr>
          <a:xfrm>
            <a:off x="57825" y="666850"/>
            <a:ext cx="2857500" cy="174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l = []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for i in train: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	if(i[l] == 0):</a:t>
            </a:r>
            <a:endParaRPr sz="1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l.append(“Pneumonia”)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else: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	l.append(“Normal”)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sns.set_style(‘darkgrid’)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sns.countplot(l)</a:t>
            </a:r>
            <a:endParaRPr sz="1200"/>
          </a:p>
        </p:txBody>
      </p:sp>
      <p:sp>
        <p:nvSpPr>
          <p:cNvPr id="112" name="Google Shape;112;g1d0c38553be_0_17"/>
          <p:cNvSpPr/>
          <p:nvPr/>
        </p:nvSpPr>
        <p:spPr>
          <a:xfrm>
            <a:off x="3008025" y="666838"/>
            <a:ext cx="2951100" cy="174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ll = []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for i in test: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	if(i[l] == 0):</a:t>
            </a:r>
            <a:endParaRPr sz="1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ll.append(“Pneumonia”)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else: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	ll.append(“Normal”)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sns.set_style(‘darkgrid’)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sns.countplot(ll)</a:t>
            </a:r>
            <a:endParaRPr sz="1200"/>
          </a:p>
        </p:txBody>
      </p:sp>
      <p:sp>
        <p:nvSpPr>
          <p:cNvPr id="113" name="Google Shape;113;g1d0c38553be_0_17"/>
          <p:cNvSpPr/>
          <p:nvPr/>
        </p:nvSpPr>
        <p:spPr>
          <a:xfrm>
            <a:off x="6051825" y="666838"/>
            <a:ext cx="2951100" cy="174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lll = []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for i in val: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	if(i[lll] == 0):</a:t>
            </a:r>
            <a:endParaRPr sz="1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lll.append(“Pneumonia”)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else: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	lll.append(“Normal”)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sns.set_style(‘darkgrid’)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sns.countplot(lll)</a:t>
            </a:r>
            <a:endParaRPr sz="1200"/>
          </a:p>
        </p:txBody>
      </p:sp>
      <p:pic>
        <p:nvPicPr>
          <p:cNvPr id="114" name="Google Shape;114;g1d0c38553be_0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25" y="2456875"/>
            <a:ext cx="2857500" cy="17642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1d0c38553be_0_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9613" y="2445050"/>
            <a:ext cx="2727926" cy="176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1d0c38553be_0_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94800" y="2475150"/>
            <a:ext cx="2665158" cy="176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1d0c38553be_0_17"/>
          <p:cNvSpPr/>
          <p:nvPr/>
        </p:nvSpPr>
        <p:spPr>
          <a:xfrm>
            <a:off x="0" y="4339775"/>
            <a:ext cx="3415500" cy="30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print(l.count(“Pneumonia”), l.count(“Normal”))</a:t>
            </a:r>
            <a:endParaRPr sz="1200"/>
          </a:p>
        </p:txBody>
      </p:sp>
      <p:sp>
        <p:nvSpPr>
          <p:cNvPr id="118" name="Google Shape;118;g1d0c38553be_0_17"/>
          <p:cNvSpPr/>
          <p:nvPr/>
        </p:nvSpPr>
        <p:spPr>
          <a:xfrm>
            <a:off x="2775813" y="4765925"/>
            <a:ext cx="3415500" cy="30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print(ll.count(“Pneumonia”), ll.count(“Normal”))</a:t>
            </a:r>
            <a:endParaRPr sz="1200"/>
          </a:p>
        </p:txBody>
      </p:sp>
      <p:sp>
        <p:nvSpPr>
          <p:cNvPr id="119" name="Google Shape;119;g1d0c38553be_0_17"/>
          <p:cNvSpPr/>
          <p:nvPr/>
        </p:nvSpPr>
        <p:spPr>
          <a:xfrm>
            <a:off x="5728500" y="4348913"/>
            <a:ext cx="3415500" cy="30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print(lll.count(“Pneumonia”), lll.count(“Normal”))</a:t>
            </a:r>
            <a:endParaRPr sz="1200"/>
          </a:p>
        </p:txBody>
      </p:sp>
      <p:pic>
        <p:nvPicPr>
          <p:cNvPr id="120" name="Google Shape;120;g1d0c38553be_0_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93005" y="4765930"/>
            <a:ext cx="787150" cy="25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1d0c38553be_0_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67317" y="4361130"/>
            <a:ext cx="632517" cy="25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1d0c38553be_0_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327563" y="4765951"/>
            <a:ext cx="399625" cy="259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g1d0c38553be_0_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750" y="209200"/>
            <a:ext cx="399624" cy="369448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1d0c38553be_0_33"/>
          <p:cNvSpPr txBox="1"/>
          <p:nvPr/>
        </p:nvSpPr>
        <p:spPr>
          <a:xfrm>
            <a:off x="946325" y="193825"/>
            <a:ext cx="804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ko" sz="16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시각화 </a:t>
            </a: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- </a:t>
            </a:r>
            <a:r>
              <a:rPr b="1" i="0" lang="ko" sz="16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</a:t>
            </a: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개</a:t>
            </a:r>
            <a:r>
              <a:rPr b="1" i="0" lang="ko" sz="16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수</a:t>
            </a:r>
            <a:endParaRPr b="1" i="0" sz="16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9" name="Google Shape;129;g1d0c38553be_0_33"/>
          <p:cNvSpPr/>
          <p:nvPr/>
        </p:nvSpPr>
        <p:spPr>
          <a:xfrm>
            <a:off x="258750" y="825825"/>
            <a:ext cx="2411100" cy="1918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plt.figure(figsize = (5, 5))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plt.imshow(train[500][0],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cmap=’gray’)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plt.title(labels[train[500][1]])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plt.figure(figsize = (5, 5))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plt.imshow(train[-2][0],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cmap=’gray’)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plt.title(labels[train[-2]]1]])</a:t>
            </a:r>
            <a:endParaRPr sz="1200"/>
          </a:p>
        </p:txBody>
      </p:sp>
      <p:sp>
        <p:nvSpPr>
          <p:cNvPr id="130" name="Google Shape;130;g1d0c38553be_0_33"/>
          <p:cNvSpPr/>
          <p:nvPr/>
        </p:nvSpPr>
        <p:spPr>
          <a:xfrm>
            <a:off x="4888063" y="3116950"/>
            <a:ext cx="2411100" cy="1918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plt.figure(figsize = (5, 5))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plt.imshow(train[500][0],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cmap=’gray’)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plt.title(labels[train[500][1]])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plt.figure(figsize = (5, 5))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plt.imshow(train[-2][0],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cmap=’gray’)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plt.title(labels[train[-2]]1]])</a:t>
            </a:r>
            <a:endParaRPr sz="1200"/>
          </a:p>
        </p:txBody>
      </p:sp>
      <p:sp>
        <p:nvSpPr>
          <p:cNvPr id="131" name="Google Shape;131;g1d0c38553be_0_33"/>
          <p:cNvSpPr/>
          <p:nvPr/>
        </p:nvSpPr>
        <p:spPr>
          <a:xfrm>
            <a:off x="4938175" y="193825"/>
            <a:ext cx="2411100" cy="1918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plt.figure(figsize = (5, 5))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plt.imshow(test[500][0],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cmap=’gray’)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plt.title(labels[</a:t>
            </a:r>
            <a:r>
              <a:rPr lang="ko" sz="1200">
                <a:solidFill>
                  <a:schemeClr val="dk1"/>
                </a:solidFill>
              </a:rPr>
              <a:t>test</a:t>
            </a:r>
            <a:r>
              <a:rPr lang="ko" sz="1200"/>
              <a:t>[500][1]])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plt.figure(figsize = (5, 5))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plt.imshow(</a:t>
            </a:r>
            <a:r>
              <a:rPr lang="ko" sz="1200">
                <a:solidFill>
                  <a:schemeClr val="dk1"/>
                </a:solidFill>
              </a:rPr>
              <a:t>test</a:t>
            </a:r>
            <a:r>
              <a:rPr lang="ko" sz="1200"/>
              <a:t>[-2][0],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cmap=’gray’)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plt.title(labels[</a:t>
            </a:r>
            <a:r>
              <a:rPr lang="ko" sz="1200">
                <a:solidFill>
                  <a:schemeClr val="dk1"/>
                </a:solidFill>
              </a:rPr>
              <a:t>test</a:t>
            </a:r>
            <a:r>
              <a:rPr lang="ko" sz="1200"/>
              <a:t>[-2]]1]])</a:t>
            </a:r>
            <a:endParaRPr sz="1200"/>
          </a:p>
        </p:txBody>
      </p:sp>
      <p:pic>
        <p:nvPicPr>
          <p:cNvPr id="132" name="Google Shape;132;g1d0c38553be_0_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8075" y="0"/>
            <a:ext cx="1440825" cy="311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1d0c38553be_0_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575" y="2945525"/>
            <a:ext cx="1366550" cy="147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1d0c38553be_0_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89125" y="2945525"/>
            <a:ext cx="1440834" cy="147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1d0c38553be_0_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40675" y="2236925"/>
            <a:ext cx="1288750" cy="288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